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61" r:id="rId4"/>
    <p:sldId id="259" r:id="rId5"/>
    <p:sldId id="262" r:id="rId6"/>
    <p:sldId id="263" r:id="rId7"/>
    <p:sldId id="266" r:id="rId8"/>
    <p:sldId id="264" r:id="rId9"/>
    <p:sldId id="267" r:id="rId10"/>
    <p:sldId id="268" r:id="rId11"/>
    <p:sldId id="269" r:id="rId12"/>
    <p:sldId id="270" r:id="rId13"/>
    <p:sldId id="265" r:id="rId14"/>
  </p:sldIdLst>
  <p:sldSz cx="12192000" cy="6858000"/>
  <p:notesSz cx="6797675" cy="9928225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71" d="100"/>
          <a:sy n="71" d="100"/>
        </p:scale>
        <p:origin x="78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B28E-9557-4697-A6CD-52EE8561500B}" type="datetimeFigureOut">
              <a:rPr lang="es-ES" smtClean="0"/>
              <a:t>20/09/2019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BDB8E-D5B7-46C2-B601-6B54635542A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56989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B28E-9557-4697-A6CD-52EE8561500B}" type="datetimeFigureOut">
              <a:rPr lang="es-ES" smtClean="0"/>
              <a:t>20/09/2019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BDB8E-D5B7-46C2-B601-6B54635542A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45604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B28E-9557-4697-A6CD-52EE8561500B}" type="datetimeFigureOut">
              <a:rPr lang="es-ES" smtClean="0"/>
              <a:t>20/09/2019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BDB8E-D5B7-46C2-B601-6B54635542A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57638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B28E-9557-4697-A6CD-52EE8561500B}" type="datetimeFigureOut">
              <a:rPr lang="es-ES" smtClean="0"/>
              <a:t>20/09/2019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BDB8E-D5B7-46C2-B601-6B54635542A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64622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B28E-9557-4697-A6CD-52EE8561500B}" type="datetimeFigureOut">
              <a:rPr lang="es-ES" smtClean="0"/>
              <a:t>20/09/2019</a:t>
            </a:fld>
            <a:endParaRPr lang="es-ES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BDB8E-D5B7-46C2-B601-6B54635542A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03253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B28E-9557-4697-A6CD-52EE8561500B}" type="datetimeFigureOut">
              <a:rPr lang="es-ES" smtClean="0"/>
              <a:t>20/09/2019</a:t>
            </a:fld>
            <a:endParaRPr lang="es-E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BDB8E-D5B7-46C2-B601-6B54635542A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84678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B28E-9557-4697-A6CD-52EE8561500B}" type="datetimeFigureOut">
              <a:rPr lang="es-ES" smtClean="0"/>
              <a:t>20/09/2019</a:t>
            </a:fld>
            <a:endParaRPr lang="es-ES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BDB8E-D5B7-46C2-B601-6B54635542A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44986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B28E-9557-4697-A6CD-52EE8561500B}" type="datetimeFigureOut">
              <a:rPr lang="es-ES" smtClean="0"/>
              <a:t>20/09/2019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BDB8E-D5B7-46C2-B601-6B54635542A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89632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B28E-9557-4697-A6CD-52EE8561500B}" type="datetimeFigureOut">
              <a:rPr lang="es-ES" smtClean="0"/>
              <a:t>20/09/2019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BDB8E-D5B7-46C2-B601-6B54635542A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93050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B28E-9557-4697-A6CD-52EE8561500B}" type="datetimeFigureOut">
              <a:rPr lang="es-ES" smtClean="0"/>
              <a:t>20/09/2019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BDB8E-D5B7-46C2-B601-6B54635542A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9591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EB28E-9557-4697-A6CD-52EE8561500B}" type="datetimeFigureOut">
              <a:rPr lang="es-ES" smtClean="0"/>
              <a:t>20/09/2019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BDB8E-D5B7-46C2-B601-6B54635542A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1338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EB28E-9557-4697-A6CD-52EE8561500B}" type="datetimeFigureOut">
              <a:rPr lang="es-ES" smtClean="0"/>
              <a:t>20/09/2019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BDB8E-D5B7-46C2-B601-6B54635542A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33762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639829" y="348733"/>
            <a:ext cx="7201989" cy="2116183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44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Informe del inicio de curso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72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 Black" panose="020B0A04020102020204" pitchFamily="34" charset="0"/>
              </a:rPr>
              <a:t>2019 - 2020</a:t>
            </a:r>
            <a:endParaRPr kumimoji="0" lang="es-ES" alt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7532" y="4929832"/>
            <a:ext cx="3314286" cy="16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73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3379" y="4412433"/>
            <a:ext cx="2924175" cy="1143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6767" y="866145"/>
            <a:ext cx="2057400" cy="323088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91" y="866145"/>
            <a:ext cx="7467018" cy="4689288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932709" y="136747"/>
            <a:ext cx="7467018" cy="57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s-ES" sz="2800" kern="1400" dirty="0" smtClean="0">
                <a:ln>
                  <a:noFill/>
                </a:ln>
                <a:solidFill>
                  <a:srgbClr val="D2232A"/>
                </a:solidFill>
                <a:effectLst/>
                <a:latin typeface="Arial Black" panose="020B0A04020102020204" pitchFamily="34" charset="0"/>
              </a:rPr>
              <a:t>Destrucción del empleo</a:t>
            </a:r>
            <a:endParaRPr lang="es-ES" sz="2800" kern="140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99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302" y="5199078"/>
            <a:ext cx="2924175" cy="1143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54" y="2001174"/>
            <a:ext cx="6604843" cy="4340904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337372" y="157493"/>
            <a:ext cx="7467018" cy="57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s-ES" sz="2800" kern="1400" dirty="0" smtClean="0">
                <a:ln>
                  <a:noFill/>
                </a:ln>
                <a:solidFill>
                  <a:srgbClr val="D2232A"/>
                </a:solidFill>
                <a:effectLst/>
                <a:latin typeface="Arial Black" panose="020B0A04020102020204" pitchFamily="34" charset="0"/>
              </a:rPr>
              <a:t>Destrucción del empleo</a:t>
            </a:r>
            <a:endParaRPr lang="es-ES" sz="2800" kern="140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254" y="951781"/>
            <a:ext cx="11303001" cy="826800"/>
          </a:xfrm>
          <a:prstGeom prst="rect">
            <a:avLst/>
          </a:prstGeom>
        </p:spPr>
      </p:pic>
      <p:sp>
        <p:nvSpPr>
          <p:cNvPr id="7" name="Triángulo isósceles 6"/>
          <p:cNvSpPr/>
          <p:nvPr/>
        </p:nvSpPr>
        <p:spPr>
          <a:xfrm flipV="1">
            <a:off x="2509284" y="3795824"/>
            <a:ext cx="996260" cy="913248"/>
          </a:xfrm>
          <a:prstGeom prst="triangl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2618562" y="3903036"/>
            <a:ext cx="730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</a:rPr>
              <a:t>- 1.399	</a:t>
            </a:r>
          </a:p>
        </p:txBody>
      </p:sp>
    </p:spTree>
    <p:extLst>
      <p:ext uri="{BB962C8B-B14F-4D97-AF65-F5344CB8AC3E}">
        <p14:creationId xmlns:p14="http://schemas.microsoft.com/office/powerpoint/2010/main" val="78518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440" y="5537167"/>
            <a:ext cx="2924175" cy="11430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4479076" y="123504"/>
            <a:ext cx="7467018" cy="57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s-ES" sz="2800" kern="1400" dirty="0" smtClean="0">
                <a:solidFill>
                  <a:srgbClr val="D2232A"/>
                </a:solidFill>
                <a:latin typeface="Arial Black" panose="020B0A04020102020204" pitchFamily="34" charset="0"/>
              </a:rPr>
              <a:t>Aumento de la temporalidad</a:t>
            </a:r>
            <a:endParaRPr lang="es-ES" sz="2800" kern="140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9076" y="882041"/>
            <a:ext cx="7201539" cy="429955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968" y="882041"/>
            <a:ext cx="3543300" cy="3040081"/>
          </a:xfrm>
          <a:prstGeom prst="rect">
            <a:avLst/>
          </a:prstGeom>
        </p:spPr>
      </p:pic>
      <p:sp>
        <p:nvSpPr>
          <p:cNvPr id="5" name="Triángulo isósceles 4"/>
          <p:cNvSpPr/>
          <p:nvPr/>
        </p:nvSpPr>
        <p:spPr>
          <a:xfrm>
            <a:off x="9058940" y="2734765"/>
            <a:ext cx="1026523" cy="931094"/>
          </a:xfrm>
          <a:prstGeom prst="triangl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9258299" y="3133193"/>
            <a:ext cx="623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</a:rPr>
              <a:t>36 %</a:t>
            </a:r>
          </a:p>
          <a:p>
            <a:pPr algn="ctr"/>
            <a:r>
              <a:rPr lang="es-ES" sz="1400" dirty="0" smtClean="0">
                <a:solidFill>
                  <a:schemeClr val="bg1"/>
                </a:solidFill>
              </a:rPr>
              <a:t>1.429</a:t>
            </a:r>
            <a:endParaRPr lang="es-E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08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6088" y="5617083"/>
            <a:ext cx="2924175" cy="11430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4146567" y="206632"/>
            <a:ext cx="7467018" cy="605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s-ES" sz="2800" kern="1400" dirty="0" smtClean="0">
                <a:solidFill>
                  <a:srgbClr val="D2232A"/>
                </a:solidFill>
                <a:latin typeface="Arial Black" panose="020B0A04020102020204" pitchFamily="34" charset="0"/>
              </a:rPr>
              <a:t>Aumento de la parcialidad</a:t>
            </a:r>
            <a:endParaRPr lang="es-ES" sz="2800" kern="140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6567" y="967597"/>
            <a:ext cx="7443696" cy="4493623"/>
          </a:xfrm>
          <a:prstGeom prst="rect">
            <a:avLst/>
          </a:prstGeom>
        </p:spPr>
      </p:pic>
      <p:sp>
        <p:nvSpPr>
          <p:cNvPr id="6" name="Triángulo isósceles 5"/>
          <p:cNvSpPr/>
          <p:nvPr/>
        </p:nvSpPr>
        <p:spPr>
          <a:xfrm>
            <a:off x="9165266" y="3088517"/>
            <a:ext cx="1129225" cy="1058685"/>
          </a:xfrm>
          <a:prstGeom prst="triangl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9414163" y="3517657"/>
            <a:ext cx="623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</a:rPr>
              <a:t>79 %</a:t>
            </a:r>
          </a:p>
          <a:p>
            <a:pPr algn="ctr"/>
            <a:r>
              <a:rPr lang="es-ES" sz="1400" dirty="0" smtClean="0">
                <a:solidFill>
                  <a:schemeClr val="bg1"/>
                </a:solidFill>
              </a:rPr>
              <a:t>1.767</a:t>
            </a:r>
            <a:endParaRPr lang="es-ES" sz="1400" dirty="0">
              <a:solidFill>
                <a:schemeClr val="bg1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403" y="967597"/>
            <a:ext cx="3314700" cy="3014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16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31" y="5285439"/>
            <a:ext cx="2924175" cy="1143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9590" y="967597"/>
            <a:ext cx="6919094" cy="4703657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5039590" y="165067"/>
            <a:ext cx="6919095" cy="605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s-ES" sz="2800" kern="1400" dirty="0" smtClean="0">
                <a:solidFill>
                  <a:srgbClr val="D2232A"/>
                </a:solidFill>
                <a:latin typeface="Arial Black" panose="020B0A04020102020204" pitchFamily="34" charset="0"/>
              </a:rPr>
              <a:t>Aumento de la temporalidad</a:t>
            </a:r>
            <a:endParaRPr lang="es-ES" sz="2800" kern="140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254" y="967597"/>
            <a:ext cx="4520596" cy="2438792"/>
          </a:xfrm>
          <a:prstGeom prst="rect">
            <a:avLst/>
          </a:prstGeom>
        </p:spPr>
      </p:pic>
      <p:sp>
        <p:nvSpPr>
          <p:cNvPr id="7" name="Triángulo isósceles 6"/>
          <p:cNvSpPr/>
          <p:nvPr/>
        </p:nvSpPr>
        <p:spPr>
          <a:xfrm>
            <a:off x="8769928" y="2940157"/>
            <a:ext cx="831272" cy="758535"/>
          </a:xfrm>
          <a:prstGeom prst="triangl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8769928" y="3319424"/>
            <a:ext cx="860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</a:rPr>
              <a:t>30 %</a:t>
            </a:r>
          </a:p>
        </p:txBody>
      </p:sp>
    </p:spTree>
    <p:extLst>
      <p:ext uri="{BB962C8B-B14F-4D97-AF65-F5344CB8AC3E}">
        <p14:creationId xmlns:p14="http://schemas.microsoft.com/office/powerpoint/2010/main" val="87107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4740" y="2699200"/>
            <a:ext cx="6051506" cy="37969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8627" y="5277394"/>
            <a:ext cx="2924175" cy="11430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2089167" y="248195"/>
            <a:ext cx="7467018" cy="57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s-ES" sz="2800" kern="1400" dirty="0" smtClean="0">
                <a:solidFill>
                  <a:srgbClr val="D2232A"/>
                </a:solidFill>
                <a:latin typeface="Arial Black" panose="020B0A04020102020204" pitchFamily="34" charset="0"/>
              </a:rPr>
              <a:t>Envejecimiento de las plantillas</a:t>
            </a:r>
            <a:endParaRPr lang="es-ES" sz="2800" kern="140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2784" y="1085385"/>
            <a:ext cx="8153401" cy="1348320"/>
          </a:xfrm>
          <a:prstGeom prst="rect">
            <a:avLst/>
          </a:prstGeom>
        </p:spPr>
      </p:pic>
      <p:sp>
        <p:nvSpPr>
          <p:cNvPr id="7" name="Triángulo isósceles 6"/>
          <p:cNvSpPr/>
          <p:nvPr/>
        </p:nvSpPr>
        <p:spPr>
          <a:xfrm flipV="1">
            <a:off x="687834" y="4061636"/>
            <a:ext cx="952500" cy="808075"/>
          </a:xfrm>
          <a:prstGeom prst="triangle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815026" y="4157896"/>
            <a:ext cx="6981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</a:rPr>
              <a:t>52 %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834" y="3444609"/>
            <a:ext cx="952500" cy="50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2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6609" y="5774155"/>
            <a:ext cx="1679875" cy="65662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2089167" y="832986"/>
            <a:ext cx="7467018" cy="57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s-ES" sz="2800" kern="1400" dirty="0" smtClean="0">
                <a:solidFill>
                  <a:srgbClr val="D2232A"/>
                </a:solidFill>
                <a:latin typeface="Arial Black" panose="020B0A04020102020204" pitchFamily="34" charset="0"/>
              </a:rPr>
              <a:t>Envejecimiento de las plantillas</a:t>
            </a:r>
            <a:endParaRPr lang="es-ES" sz="2800" kern="140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5975" y="3020491"/>
            <a:ext cx="8153401" cy="1348320"/>
          </a:xfrm>
          <a:prstGeom prst="rect">
            <a:avLst/>
          </a:prstGeom>
        </p:spPr>
      </p:pic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7238001"/>
              </p:ext>
            </p:extLst>
          </p:nvPr>
        </p:nvGraphicFramePr>
        <p:xfrm>
          <a:off x="1745975" y="1841746"/>
          <a:ext cx="8153402" cy="741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76701"/>
                <a:gridCol w="407670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chemeClr val="bg1"/>
                          </a:solidFill>
                        </a:rPr>
                        <a:t>Recomendación</a:t>
                      </a:r>
                      <a:r>
                        <a:rPr lang="es-ES" b="1" baseline="0" dirty="0" smtClean="0">
                          <a:solidFill>
                            <a:schemeClr val="bg1"/>
                          </a:solidFill>
                        </a:rPr>
                        <a:t> OCDE</a:t>
                      </a:r>
                      <a:endParaRPr lang="es-E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chemeClr val="bg1"/>
                          </a:solidFill>
                        </a:rPr>
                        <a:t>1 &lt; 30 años por cada 2 &gt; 50 años</a:t>
                      </a:r>
                      <a:endParaRPr lang="es-E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Castilla</a:t>
                      </a:r>
                      <a:r>
                        <a:rPr lang="es-ES" baseline="0" dirty="0" smtClean="0"/>
                        <a:t> y León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dirty="0" smtClean="0">
                          <a:solidFill>
                            <a:srgbClr val="C00000"/>
                          </a:solidFill>
                        </a:rPr>
                        <a:t>1 &lt; 30 </a:t>
                      </a:r>
                      <a:r>
                        <a:rPr lang="es-ES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años </a:t>
                      </a:r>
                      <a:r>
                        <a:rPr lang="es-ES" b="1" dirty="0" smtClean="0">
                          <a:solidFill>
                            <a:srgbClr val="C00000"/>
                          </a:solidFill>
                        </a:rPr>
                        <a:t>por cada 9 </a:t>
                      </a:r>
                      <a:r>
                        <a:rPr lang="es-ES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&gt; 50 años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360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999" y="5752890"/>
            <a:ext cx="1679875" cy="65662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2089167" y="248195"/>
            <a:ext cx="7467018" cy="57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s-ES" sz="2800" kern="1400" dirty="0" smtClean="0">
                <a:solidFill>
                  <a:srgbClr val="D2232A"/>
                </a:solidFill>
                <a:latin typeface="Arial Black" panose="020B0A04020102020204" pitchFamily="34" charset="0"/>
              </a:rPr>
              <a:t>Carrera profesional</a:t>
            </a:r>
            <a:endParaRPr lang="es-ES" sz="2800" kern="140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93" y="4677858"/>
            <a:ext cx="9295031" cy="933041"/>
          </a:xfrm>
          <a:prstGeom prst="rect">
            <a:avLst/>
          </a:prstGeom>
        </p:spPr>
      </p:pic>
      <p:graphicFrame>
        <p:nvGraphicFramePr>
          <p:cNvPr id="10" name="Tab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8845912"/>
              </p:ext>
            </p:extLst>
          </p:nvPr>
        </p:nvGraphicFramePr>
        <p:xfrm>
          <a:off x="1593209" y="3638888"/>
          <a:ext cx="8128000" cy="741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2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PROFESORADO</a:t>
                      </a:r>
                      <a:r>
                        <a:rPr lang="es-ES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ENTRE 40 – 60 AÑOS </a:t>
                      </a:r>
                      <a:endParaRPr lang="es-ES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rgbClr val="C00000"/>
                          </a:solidFill>
                        </a:rPr>
                        <a:t>66,12 %</a:t>
                      </a:r>
                      <a:endParaRPr lang="es-ES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605052"/>
              </p:ext>
            </p:extLst>
          </p:nvPr>
        </p:nvGraphicFramePr>
        <p:xfrm>
          <a:off x="1511005" y="1040358"/>
          <a:ext cx="8128000" cy="2301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28000"/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dirty="0" smtClean="0">
                          <a:solidFill>
                            <a:schemeClr val="bg1"/>
                          </a:solidFill>
                        </a:rPr>
                        <a:t>Carrera profesional</a:t>
                      </a: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progresión de grado, categoría y escalón, mediante</a:t>
                      </a:r>
                      <a:r>
                        <a:rPr lang="es-ES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el</a:t>
                      </a:r>
                      <a:r>
                        <a:rPr lang="es-ES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que se valora el reconocimiento a la trayectoria y actuación profesional.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Acceso con 5 años de antigüedad por convocatorias.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b="1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Sexenio</a:t>
                      </a: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es un componente de formación permanente.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561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9551" y="4692773"/>
            <a:ext cx="3667323" cy="1433482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2089167" y="105912"/>
            <a:ext cx="7467018" cy="57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s-ES" sz="2800" kern="1400" dirty="0" smtClean="0">
                <a:solidFill>
                  <a:srgbClr val="D2232A"/>
                </a:solidFill>
                <a:latin typeface="Arial Black" panose="020B0A04020102020204" pitchFamily="34" charset="0"/>
              </a:rPr>
              <a:t>Jornada lectiva</a:t>
            </a:r>
            <a:endParaRPr lang="es-ES" sz="2800" kern="140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371600" y="768721"/>
            <a:ext cx="9218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/>
              <a:t>¡¡¡¡ Cumplimiento del Acuerdo de 21 de mayo de 2019, YA!!!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9637" y="1706292"/>
            <a:ext cx="5322513" cy="4419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54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7105" y="5358681"/>
            <a:ext cx="2617345" cy="1023067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2089167" y="105912"/>
            <a:ext cx="7467018" cy="57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s-ES" sz="2800" kern="1400" dirty="0" smtClean="0">
                <a:solidFill>
                  <a:srgbClr val="D2232A"/>
                </a:solidFill>
                <a:latin typeface="Arial Black" panose="020B0A04020102020204" pitchFamily="34" charset="0"/>
              </a:rPr>
              <a:t>Etapa educativa de 0-3 años</a:t>
            </a:r>
            <a:endParaRPr lang="es-ES" sz="2800" kern="140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89953"/>
              </p:ext>
            </p:extLst>
          </p:nvPr>
        </p:nvGraphicFramePr>
        <p:xfrm>
          <a:off x="1937871" y="1244101"/>
          <a:ext cx="8127999" cy="14833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chemeClr val="bg1"/>
                          </a:solidFill>
                        </a:rPr>
                        <a:t>Escolarización</a:t>
                      </a:r>
                      <a:endParaRPr lang="es-E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chemeClr val="bg1"/>
                          </a:solidFill>
                        </a:rPr>
                        <a:t>Etapa</a:t>
                      </a:r>
                      <a:endParaRPr lang="es-E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chemeClr val="bg1"/>
                          </a:solidFill>
                        </a:rPr>
                        <a:t>Tasa</a:t>
                      </a:r>
                      <a:endParaRPr lang="es-E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España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3 años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dirty="0" smtClean="0"/>
                        <a:t>96 %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b="1" dirty="0" smtClean="0">
                          <a:solidFill>
                            <a:schemeClr val="bg1"/>
                          </a:solidFill>
                        </a:rPr>
                        <a:t>Castilla y</a:t>
                      </a:r>
                      <a:r>
                        <a:rPr lang="es-ES" b="1" baseline="0" dirty="0" smtClean="0">
                          <a:solidFill>
                            <a:schemeClr val="bg1"/>
                          </a:solidFill>
                        </a:rPr>
                        <a:t> León</a:t>
                      </a:r>
                      <a:endParaRPr lang="es-E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chemeClr val="bg1"/>
                          </a:solidFill>
                        </a:rPr>
                        <a:t>&lt; 3 años</a:t>
                      </a:r>
                      <a:endParaRPr lang="es-E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b="1" dirty="0" smtClean="0">
                          <a:solidFill>
                            <a:schemeClr val="bg1"/>
                          </a:solidFill>
                        </a:rPr>
                        <a:t>22,4 %</a:t>
                      </a:r>
                      <a:endParaRPr lang="es-E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País Vasco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2 años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dirty="0" smtClean="0"/>
                        <a:t>93 %</a:t>
                      </a:r>
                      <a:endParaRPr lang="es-E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293955"/>
            <a:ext cx="3616699" cy="2277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39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3211" y="5968043"/>
            <a:ext cx="1679875" cy="65662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2089167" y="248195"/>
            <a:ext cx="7467018" cy="57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s-ES" sz="2800" kern="1400" dirty="0" smtClean="0">
                <a:solidFill>
                  <a:srgbClr val="D2232A"/>
                </a:solidFill>
                <a:latin typeface="Arial Black" panose="020B0A04020102020204" pitchFamily="34" charset="0"/>
              </a:rPr>
              <a:t>Conclusiones</a:t>
            </a:r>
            <a:endParaRPr lang="es-ES" sz="2800" kern="140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6511845"/>
              </p:ext>
            </p:extLst>
          </p:nvPr>
        </p:nvGraphicFramePr>
        <p:xfrm>
          <a:off x="1511004" y="1040356"/>
          <a:ext cx="8722207" cy="45401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722207"/>
              </a:tblGrid>
              <a:tr h="41120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dirty="0" smtClean="0">
                          <a:solidFill>
                            <a:schemeClr val="bg1"/>
                          </a:solidFill>
                        </a:rPr>
                        <a:t>Oferta</a:t>
                      </a:r>
                      <a:r>
                        <a:rPr lang="es-ES" b="1" baseline="0" dirty="0" smtClean="0">
                          <a:solidFill>
                            <a:schemeClr val="bg1"/>
                          </a:solidFill>
                        </a:rPr>
                        <a:t> de empleo  público</a:t>
                      </a:r>
                      <a:endParaRPr lang="es-ES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16222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4.367</a:t>
                      </a:r>
                      <a:r>
                        <a:rPr lang="es-ES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plazas vacantes completas cubiertas actualmente por interinos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1.600 jubilaciones (promedio de 800/año en 2 convocatorias)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2.000 plazas reversión recortes (ratio, jornada lectiva…)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TOTAL 8.000 PLAZAS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b="1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1120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Envejecimiento</a:t>
                      </a:r>
                      <a:r>
                        <a:rPr lang="es-ES" sz="1800" b="1" kern="1200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de las plantillas</a:t>
                      </a:r>
                      <a:endParaRPr lang="es-ES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101393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Incentivar</a:t>
                      </a:r>
                      <a:r>
                        <a:rPr lang="es-ES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la jubilación anticipada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Reducción de jornada profesorado &gt; 55 años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Plan de empleo</a:t>
                      </a:r>
                      <a:endParaRPr lang="es-ES" b="1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7595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dirty="0" smtClean="0">
                          <a:solidFill>
                            <a:schemeClr val="bg1"/>
                          </a:solidFill>
                        </a:rPr>
                        <a:t>Jornada lectiva</a:t>
                      </a:r>
                      <a:endParaRPr lang="es-ES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40557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¡35 horas</a:t>
                      </a:r>
                      <a:r>
                        <a:rPr lang="es-ES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YA!</a:t>
                      </a:r>
                      <a:endParaRPr lang="es-ES" b="1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861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7779" y="5339741"/>
            <a:ext cx="2924175" cy="11430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2203467" y="560814"/>
            <a:ext cx="7467018" cy="57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s-ES" sz="2800" kern="1400" dirty="0" smtClean="0">
                <a:solidFill>
                  <a:srgbClr val="D2232A"/>
                </a:solidFill>
                <a:latin typeface="Arial Black" panose="020B0A04020102020204" pitchFamily="34" charset="0"/>
              </a:rPr>
              <a:t>Plantillas y vacantes</a:t>
            </a:r>
            <a:endParaRPr lang="es-ES" sz="2800" kern="1400" dirty="0" smtClean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700" y="1593126"/>
            <a:ext cx="11333254" cy="131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85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228</Words>
  <Application>Microsoft Office PowerPoint</Application>
  <PresentationFormat>Panorámica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Arial Black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COMUNICACION</dc:creator>
  <cp:lastModifiedBy>COMUNICACION</cp:lastModifiedBy>
  <cp:revision>26</cp:revision>
  <cp:lastPrinted>2019-09-20T12:17:08Z</cp:lastPrinted>
  <dcterms:created xsi:type="dcterms:W3CDTF">2019-09-17T11:06:54Z</dcterms:created>
  <dcterms:modified xsi:type="dcterms:W3CDTF">2019-09-20T12:38:05Z</dcterms:modified>
</cp:coreProperties>
</file>